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92A1"/>
    <a:srgbClr val="FA3C57"/>
    <a:srgbClr val="FB657A"/>
    <a:srgbClr val="E9EDF4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2" d="100"/>
          <a:sy n="82" d="100"/>
        </p:scale>
        <p:origin x="1458" y="-171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3744" y="-102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6732"/>
          </a:xfrm>
          <a:prstGeom prst="rect">
            <a:avLst/>
          </a:prstGeom>
        </p:spPr>
        <p:txBody>
          <a:bodyPr vert="horz" lIns="92052" tIns="46025" rIns="92052" bIns="4602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827" y="0"/>
            <a:ext cx="2946246" cy="496732"/>
          </a:xfrm>
          <a:prstGeom prst="rect">
            <a:avLst/>
          </a:prstGeom>
        </p:spPr>
        <p:txBody>
          <a:bodyPr vert="horz" lIns="92052" tIns="46025" rIns="92052" bIns="46025" rtlCol="0"/>
          <a:lstStyle>
            <a:lvl1pPr algn="r">
              <a:defRPr sz="1200"/>
            </a:lvl1pPr>
          </a:lstStyle>
          <a:p>
            <a:fld id="{F03F0A76-E9B3-46B1-83D3-0A9F78414148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52" tIns="46025" rIns="92052" bIns="4602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294" y="4714959"/>
            <a:ext cx="5439101" cy="4467387"/>
          </a:xfrm>
          <a:prstGeom prst="rect">
            <a:avLst/>
          </a:prstGeom>
        </p:spPr>
        <p:txBody>
          <a:bodyPr vert="horz" lIns="92052" tIns="46025" rIns="92052" bIns="4602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314"/>
            <a:ext cx="2946247" cy="496731"/>
          </a:xfrm>
          <a:prstGeom prst="rect">
            <a:avLst/>
          </a:prstGeom>
        </p:spPr>
        <p:txBody>
          <a:bodyPr vert="horz" lIns="92052" tIns="46025" rIns="92052" bIns="4602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827" y="9428314"/>
            <a:ext cx="2946246" cy="496731"/>
          </a:xfrm>
          <a:prstGeom prst="rect">
            <a:avLst/>
          </a:prstGeom>
        </p:spPr>
        <p:txBody>
          <a:bodyPr vert="horz" lIns="92052" tIns="46025" rIns="92052" bIns="46025" rtlCol="0" anchor="b"/>
          <a:lstStyle>
            <a:lvl1pPr algn="r">
              <a:defRPr sz="1200"/>
            </a:lvl1pPr>
          </a:lstStyle>
          <a:p>
            <a:fld id="{5B685A81-5BBA-4891-8D03-4DA2F52D74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3386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/>
          <a:lstStyle/>
          <a:p>
            <a:fld id="{DF0C0C65-C1D4-47FE-BD20-24E853F1D084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/>
          <a:lstStyle/>
          <a:p>
            <a:fld id="{F092F45A-F6A0-4BF7-AB5B-0C7ACA363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20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/>
          <a:lstStyle/>
          <a:p>
            <a:fld id="{DF0C0C65-C1D4-47FE-BD20-24E853F1D084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/>
          <a:lstStyle/>
          <a:p>
            <a:fld id="{F092F45A-F6A0-4BF7-AB5B-0C7ACA363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750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28232"/>
            <a:ext cx="1701284" cy="9124045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8063" y="428232"/>
            <a:ext cx="4977831" cy="912404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/>
          <a:lstStyle/>
          <a:p>
            <a:fld id="{DF0C0C65-C1D4-47FE-BD20-24E853F1D084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/>
          <a:lstStyle/>
          <a:p>
            <a:fld id="{F092F45A-F6A0-4BF7-AB5B-0C7ACA363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702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/>
          <a:lstStyle/>
          <a:p>
            <a:fld id="{DF0C0C65-C1D4-47FE-BD20-24E853F1D084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/>
          <a:lstStyle/>
          <a:p>
            <a:fld id="{F092F45A-F6A0-4BF7-AB5B-0C7ACA363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8755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/>
          <a:lstStyle/>
          <a:p>
            <a:fld id="{DF0C0C65-C1D4-47FE-BD20-24E853F1D084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/>
          <a:lstStyle/>
          <a:p>
            <a:fld id="{F092F45A-F6A0-4BF7-AB5B-0C7ACA363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923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8063" y="2495127"/>
            <a:ext cx="3339558" cy="70571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43642" y="2495127"/>
            <a:ext cx="3339558" cy="70571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/>
          <a:lstStyle/>
          <a:p>
            <a:fld id="{DF0C0C65-C1D4-47FE-BD20-24E853F1D084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/>
          <a:lstStyle/>
          <a:p>
            <a:fld id="{F092F45A-F6A0-4BF7-AB5B-0C7ACA363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2187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/>
          <a:lstStyle/>
          <a:p>
            <a:fld id="{DF0C0C65-C1D4-47FE-BD20-24E853F1D084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/>
          <a:lstStyle/>
          <a:p>
            <a:fld id="{F092F45A-F6A0-4BF7-AB5B-0C7ACA363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92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/>
          <a:lstStyle/>
          <a:p>
            <a:fld id="{DF0C0C65-C1D4-47FE-BD20-24E853F1D084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/>
          <a:lstStyle/>
          <a:p>
            <a:fld id="{F092F45A-F6A0-4BF7-AB5B-0C7ACA363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099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/>
          <a:lstStyle/>
          <a:p>
            <a:fld id="{DF0C0C65-C1D4-47FE-BD20-24E853F1D084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/>
          <a:lstStyle/>
          <a:p>
            <a:fld id="{F092F45A-F6A0-4BF7-AB5B-0C7ACA363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06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/>
          <a:lstStyle/>
          <a:p>
            <a:fld id="{DF0C0C65-C1D4-47FE-BD20-24E853F1D084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/>
          <a:lstStyle/>
          <a:p>
            <a:fld id="{F092F45A-F6A0-4BF7-AB5B-0C7ACA363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9995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/>
          <a:lstStyle/>
          <a:p>
            <a:fld id="{DF0C0C65-C1D4-47FE-BD20-24E853F1D084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/>
          <a:lstStyle/>
          <a:p>
            <a:fld id="{F092F45A-F6A0-4BF7-AB5B-0C7ACA363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9730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7247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正方形/長方形 108"/>
          <p:cNvSpPr/>
          <p:nvPr/>
        </p:nvSpPr>
        <p:spPr>
          <a:xfrm>
            <a:off x="4271546" y="5295899"/>
            <a:ext cx="3092485" cy="2294963"/>
          </a:xfrm>
          <a:prstGeom prst="rect">
            <a:avLst/>
          </a:prstGeom>
          <a:solidFill>
            <a:srgbClr val="FC92A1"/>
          </a:solidFill>
          <a:ln>
            <a:solidFill>
              <a:srgbClr val="FC92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正方形/長方形 100"/>
          <p:cNvSpPr/>
          <p:nvPr/>
        </p:nvSpPr>
        <p:spPr>
          <a:xfrm>
            <a:off x="180230" y="5284546"/>
            <a:ext cx="3998486" cy="2355377"/>
          </a:xfrm>
          <a:prstGeom prst="rect">
            <a:avLst/>
          </a:prstGeom>
          <a:solidFill>
            <a:schemeClr val="bg1"/>
          </a:solidFill>
          <a:ln>
            <a:solidFill>
              <a:srgbClr val="FC92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 bwMode="ltGray">
          <a:xfrm>
            <a:off x="180231" y="3474492"/>
            <a:ext cx="7178189" cy="17281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0230" y="738188"/>
            <a:ext cx="6955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株式会社Ｆ・Ｐ・Ｓ主催　相続セミナーのご案内</a:t>
            </a:r>
            <a:endParaRPr kumimoji="1" lang="ja-JP" altLang="en-US" sz="24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2" name="直線コネクタ 31"/>
          <p:cNvCxnSpPr/>
          <p:nvPr/>
        </p:nvCxnSpPr>
        <p:spPr>
          <a:xfrm>
            <a:off x="290562" y="1199853"/>
            <a:ext cx="6946453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グループ化 73"/>
          <p:cNvGrpSpPr/>
          <p:nvPr/>
        </p:nvGrpSpPr>
        <p:grpSpPr bwMode="ltGray">
          <a:xfrm>
            <a:off x="252239" y="171314"/>
            <a:ext cx="5643742" cy="438176"/>
            <a:chOff x="1688567" y="357929"/>
            <a:chExt cx="3610281" cy="438176"/>
          </a:xfrm>
        </p:grpSpPr>
        <p:sp>
          <p:nvSpPr>
            <p:cNvPr id="34" name="正方形/長方形 33"/>
            <p:cNvSpPr/>
            <p:nvPr/>
          </p:nvSpPr>
          <p:spPr bwMode="ltGray">
            <a:xfrm>
              <a:off x="1688567" y="357929"/>
              <a:ext cx="3610281" cy="399042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 bwMode="ltGray">
            <a:xfrm>
              <a:off x="1993735" y="426773"/>
              <a:ext cx="29744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ご契約者のみなさまへ</a:t>
              </a:r>
              <a:endParaRPr kumimoji="1"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47" name="テキスト ボックス 46"/>
          <p:cNvSpPr txBox="1"/>
          <p:nvPr/>
        </p:nvSpPr>
        <p:spPr>
          <a:xfrm>
            <a:off x="970842" y="3546500"/>
            <a:ext cx="23503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kumimoji="1" lang="ja-JP" altLang="en-US" sz="24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kumimoji="1" lang="en-US" altLang="ja-JP" sz="36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</a:t>
            </a:r>
            <a:r>
              <a:rPr kumimoji="1" lang="ja-JP" altLang="en-US" sz="24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kumimoji="1" lang="en-US" altLang="ja-JP" sz="24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24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土</a:t>
            </a:r>
            <a:r>
              <a:rPr lang="en-US" altLang="ja-JP" sz="24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1" lang="ja-JP" altLang="en-US" sz="32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550681" y="3536925"/>
            <a:ext cx="31710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2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</a:t>
            </a:r>
            <a:r>
              <a:rPr lang="en-US" altLang="ja-JP" sz="32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~</a:t>
            </a:r>
            <a:r>
              <a:rPr lang="en-US" altLang="ja-JP" sz="36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</a:t>
            </a:r>
            <a:r>
              <a:rPr lang="ja-JP" altLang="en-US" sz="2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</a:t>
            </a:r>
            <a:r>
              <a:rPr lang="en-US" altLang="ja-JP" sz="36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2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  <a:endParaRPr kumimoji="1" lang="ja-JP" altLang="en-US" sz="28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52238" y="3677319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日時：</a:t>
            </a:r>
            <a:endParaRPr kumimoji="1" lang="ja-JP" altLang="en-US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52238" y="4127479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会場：</a:t>
            </a:r>
            <a:endParaRPr kumimoji="1" lang="ja-JP" altLang="en-US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218270" y="1862317"/>
            <a:ext cx="4354449" cy="1540167"/>
          </a:xfrm>
          <a:prstGeom prst="rect">
            <a:avLst/>
          </a:prstGeom>
          <a:solidFill>
            <a:schemeClr val="bg1"/>
          </a:solidFill>
          <a:ln>
            <a:solidFill>
              <a:srgbClr val="FC92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80230" y="1847632"/>
            <a:ext cx="4342980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FC92A1"/>
              </a:buClr>
            </a:pPr>
            <a:r>
              <a:rPr lang="ja-JP" altLang="en-US" sz="9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9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</a:t>
            </a:r>
            <a:r>
              <a:rPr lang="ja-JP" altLang="en-US" sz="9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9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9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から改正相続税法が施行され、令和元年７月には、相続の民法が改正施行されます。多くのメディアでも取り上げられたため、相続への関心は以前に比べ相当高まっております。税金面だけではなく「分割」が問題となることが多いのが相続です。「争族」にならないために何をすべきか、遺言の効果や作成ポイントは？確かな実績を持つ専門家に語っていただきます。ご期待ください。ご参加を心よりお待ちしております。</a:t>
            </a:r>
            <a:endParaRPr lang="en-US" altLang="ja-JP" sz="90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r">
              <a:lnSpc>
                <a:spcPct val="150000"/>
              </a:lnSpc>
              <a:buClr>
                <a:srgbClr val="FC92A1"/>
              </a:buClr>
            </a:pPr>
            <a:r>
              <a:rPr lang="ja-JP" altLang="en-US" sz="9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株式会社Ｆ・Ｐ・Ｓ　代表取締役　宇都　博樹</a:t>
            </a:r>
            <a:endParaRPr lang="en-US" altLang="ja-JP" sz="90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252238" y="1242244"/>
            <a:ext cx="7106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rgbClr val="FA3C5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～「争族」にしない３つのポイントとは。</a:t>
            </a:r>
            <a:endParaRPr lang="en-US" altLang="ja-JP" sz="1600" b="1" dirty="0">
              <a:solidFill>
                <a:srgbClr val="FA3C57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FA3C5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大切な家族のために今からできること、一緒に考えましょう！～</a:t>
            </a:r>
            <a:endParaRPr lang="en-US" altLang="ja-JP" sz="1600" b="1" dirty="0">
              <a:solidFill>
                <a:srgbClr val="FA3C57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134791" y="7713672"/>
            <a:ext cx="742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↓ ↓ ↓　ご参加のお申込みは</a:t>
            </a:r>
            <a:r>
              <a:rPr lang="en-US" altLang="ja-JP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</a:t>
            </a:r>
            <a:r>
              <a:rPr lang="ja-JP" altLang="en-US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または弊社の担当者まで　↓ ↓ ↓</a:t>
            </a:r>
            <a:endParaRPr kumimoji="1" lang="ja-JP" altLang="en-US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213769" y="6013239"/>
            <a:ext cx="396494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2003</a:t>
            </a:r>
            <a:r>
              <a:rPr lang="ja-JP" altLang="en-US" sz="10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年創業以来、「相続専門」に事業を展開。相続に関する相談は、年間</a:t>
            </a:r>
            <a:r>
              <a:rPr lang="en-US" altLang="ja-JP" sz="10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4,000</a:t>
            </a:r>
            <a:r>
              <a:rPr lang="ja-JP" altLang="en-US" sz="10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件を超え、国内トップクラス。</a:t>
            </a:r>
            <a:endParaRPr lang="en-US" altLang="ja-JP" sz="10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高度な専門性を持つ</a:t>
            </a:r>
            <a:r>
              <a:rPr lang="en-US" altLang="ja-JP" sz="10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10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名超の行政書士と</a:t>
            </a:r>
            <a:r>
              <a:rPr lang="en-US" altLang="ja-JP" sz="10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</a:t>
            </a:r>
            <a:r>
              <a:rPr lang="ja-JP" altLang="en-US" sz="10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名超のスタッフで、　東京・大阪・新潟・山形・名古屋・西宮・岡山・下関に展開。　本社は鳥取県米子市。</a:t>
            </a:r>
            <a:endParaRPr lang="en-US" altLang="ja-JP" sz="10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相続は千差万別。これらに具体的に対応するには知識とともに、より多くの現場に立ち会い、経験を積み、環境変化に敏感に対処</a:t>
            </a:r>
            <a:endParaRPr lang="en-US" altLang="ja-JP" sz="10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すること。顧客満足度の高い</a:t>
            </a:r>
            <a:r>
              <a:rPr lang="en-US" altLang="ja-JP" sz="10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『</a:t>
            </a:r>
            <a:r>
              <a:rPr lang="ja-JP" altLang="en-US" sz="10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日本一の相続専門行政書士事務所</a:t>
            </a:r>
            <a:r>
              <a:rPr lang="en-US" altLang="ja-JP" sz="10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』</a:t>
            </a:r>
            <a:r>
              <a:rPr lang="ja-JP" altLang="en-US" sz="10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を目指しサービスを提供しています。</a:t>
            </a:r>
            <a:endParaRPr lang="en-US" altLang="ja-JP" sz="10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0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http://www.samurai-Kurashiki.com/</a:t>
            </a:r>
            <a:endParaRPr lang="ja-JP" altLang="ja-JP" sz="10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285023" y="5326955"/>
            <a:ext cx="83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kumimoji="1" lang="ja-JP" altLang="en-US" sz="14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講師</a:t>
            </a:r>
          </a:p>
        </p:txBody>
      </p:sp>
      <p:grpSp>
        <p:nvGrpSpPr>
          <p:cNvPr id="21" name="グループ化 20"/>
          <p:cNvGrpSpPr/>
          <p:nvPr/>
        </p:nvGrpSpPr>
        <p:grpSpPr>
          <a:xfrm>
            <a:off x="5895981" y="7126474"/>
            <a:ext cx="1291892" cy="369332"/>
            <a:chOff x="5164553" y="4816386"/>
            <a:chExt cx="1291892" cy="369332"/>
          </a:xfrm>
        </p:grpSpPr>
        <p:sp>
          <p:nvSpPr>
            <p:cNvPr id="111" name="テキスト ボックス 110"/>
            <p:cNvSpPr txBox="1"/>
            <p:nvPr/>
          </p:nvSpPr>
          <p:spPr bwMode="grayWhite">
            <a:xfrm>
              <a:off x="5164553" y="4816386"/>
              <a:ext cx="1291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u"/>
              </a:pPr>
              <a:r>
                <a:rPr kumimoji="1" lang="en-US" altLang="ja-JP" b="1" dirty="0">
                  <a:ln w="38100">
                    <a:solidFill>
                      <a:schemeClr val="bg1"/>
                    </a:solidFill>
                  </a:ln>
                  <a:solidFill>
                    <a:schemeClr val="tx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Access</a:t>
              </a:r>
              <a:endParaRPr kumimoji="1" lang="ja-JP" altLang="en-US" b="1" dirty="0">
                <a:ln w="38100">
                  <a:solidFill>
                    <a:schemeClr val="bg1"/>
                  </a:solidFill>
                </a:ln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12" name="テキスト ボックス 111"/>
            <p:cNvSpPr txBox="1"/>
            <p:nvPr/>
          </p:nvSpPr>
          <p:spPr bwMode="white">
            <a:xfrm>
              <a:off x="5164553" y="4816386"/>
              <a:ext cx="1291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u"/>
              </a:pPr>
              <a:r>
                <a:rPr kumimoji="1" lang="en-US" altLang="ja-JP" b="1" dirty="0">
                  <a:solidFill>
                    <a:schemeClr val="tx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Access</a:t>
              </a:r>
              <a:endParaRPr kumimoji="1" lang="ja-JP" altLang="en-US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115" name="正方形/長方形 114"/>
          <p:cNvSpPr/>
          <p:nvPr/>
        </p:nvSpPr>
        <p:spPr>
          <a:xfrm>
            <a:off x="4644727" y="1862317"/>
            <a:ext cx="2713693" cy="1540167"/>
          </a:xfrm>
          <a:prstGeom prst="rect">
            <a:avLst/>
          </a:prstGeom>
          <a:solidFill>
            <a:schemeClr val="bg1"/>
          </a:solidFill>
          <a:ln>
            <a:solidFill>
              <a:srgbClr val="FC92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5130585" y="2270101"/>
            <a:ext cx="17463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C92A1"/>
              </a:buClr>
            </a:pPr>
            <a:r>
              <a:rPr lang="ja-JP" altLang="en-US" sz="1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相続で何が起きる？</a:t>
            </a:r>
            <a:endParaRPr lang="en-US" altLang="ja-JP" sz="10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4716735" y="1962324"/>
            <a:ext cx="2520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プログラム概要（予定）</a:t>
            </a:r>
            <a:endParaRPr kumimoji="1" lang="ja-JP" altLang="en-US" sz="14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5130585" y="2567756"/>
            <a:ext cx="2106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C92A1"/>
              </a:buClr>
            </a:pPr>
            <a:r>
              <a:rPr lang="ja-JP" altLang="en-US" sz="1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今からできることは？</a:t>
            </a:r>
            <a:endParaRPr lang="en-US" altLang="ja-JP" sz="10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4889442" y="2239889"/>
            <a:ext cx="360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C92A1"/>
              </a:buClr>
            </a:pPr>
            <a:r>
              <a:rPr lang="ja-JP" altLang="en-US" sz="12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</a:t>
            </a:r>
            <a:endParaRPr lang="en-US" altLang="ja-JP" sz="12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4889442" y="2569542"/>
            <a:ext cx="360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C92A1"/>
              </a:buClr>
            </a:pPr>
            <a:r>
              <a:rPr lang="ja-JP" altLang="en-US" sz="12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endParaRPr lang="en-US" altLang="ja-JP" sz="12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4889442" y="2868935"/>
            <a:ext cx="360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C92A1"/>
              </a:buClr>
            </a:pPr>
            <a:r>
              <a:rPr lang="ja-JP" altLang="en-US" sz="12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</a:t>
            </a:r>
            <a:endParaRPr lang="en-US" altLang="ja-JP" sz="12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5130585" y="2886526"/>
            <a:ext cx="2106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C92A1"/>
              </a:buClr>
            </a:pPr>
            <a:r>
              <a:rPr lang="ja-JP" altLang="en-US" sz="1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質疑応答</a:t>
            </a:r>
            <a:endParaRPr lang="en-US" altLang="ja-JP" sz="10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52238" y="4810048"/>
            <a:ext cx="69846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定員：</a:t>
            </a:r>
            <a:r>
              <a:rPr lang="en-US" altLang="ja-JP" sz="2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2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</a:t>
            </a:r>
            <a:r>
              <a:rPr lang="ja-JP" altLang="en-US" sz="16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（先着順とさせていただきます）　</a:t>
            </a:r>
            <a:r>
              <a:rPr lang="en-US" altLang="ja-JP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参加費は無料です</a:t>
            </a:r>
            <a:endParaRPr kumimoji="1" lang="ja-JP" altLang="en-US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 bwMode="gray">
          <a:xfrm>
            <a:off x="229323" y="5547214"/>
            <a:ext cx="39112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行政書士法人　倉敷昭久事務所</a:t>
            </a:r>
            <a:endParaRPr kumimoji="1" lang="en-US" altLang="ja-JP" sz="12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代表行政書士　　倉敷　昭久　氏</a:t>
            </a:r>
            <a:endParaRPr kumimoji="1" lang="ja-JP" altLang="en-US" sz="12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005124" y="4095830"/>
            <a:ext cx="6334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アットビジネスセンター</a:t>
            </a:r>
            <a:r>
              <a:rPr lang="ja-JP" altLang="en-US" sz="16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6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PREMIUM</a:t>
            </a:r>
            <a:r>
              <a:rPr lang="ja-JP" altLang="en-US" sz="16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大阪駅前　</a:t>
            </a:r>
            <a:r>
              <a:rPr lang="en-US" altLang="ja-JP" sz="16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1207</a:t>
            </a:r>
            <a:r>
              <a:rPr lang="ja-JP" altLang="en-US" sz="16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号室</a:t>
            </a:r>
            <a:endParaRPr lang="en-US" altLang="ja-JP" sz="16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001876" y="4397571"/>
            <a:ext cx="609224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大阪市北区梅田</a:t>
            </a:r>
            <a:r>
              <a:rPr lang="en-US" altLang="ja-JP" sz="12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2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丁目</a:t>
            </a:r>
            <a:r>
              <a:rPr lang="en-US" altLang="ja-JP" sz="12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12-17</a:t>
            </a:r>
            <a:r>
              <a:rPr lang="ja-JP" altLang="en-US" sz="12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5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梅田スクエアビル</a:t>
            </a:r>
            <a:r>
              <a:rPr lang="en-US" altLang="ja-JP" sz="15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5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階</a:t>
            </a:r>
            <a:endParaRPr lang="en-US" altLang="ja-JP" sz="15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2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https://abc-kaigishitsu.com/osaka/ekimae/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142346" y="7938986"/>
            <a:ext cx="7310693" cy="2642179"/>
            <a:chOff x="167079" y="7953504"/>
            <a:chExt cx="7310693" cy="2757110"/>
          </a:xfrm>
        </p:grpSpPr>
        <p:sp>
          <p:nvSpPr>
            <p:cNvPr id="53" name="正方形/長方形 52"/>
            <p:cNvSpPr/>
            <p:nvPr/>
          </p:nvSpPr>
          <p:spPr>
            <a:xfrm>
              <a:off x="180230" y="8010996"/>
              <a:ext cx="7183801" cy="148436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C92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正方形/長方形 60"/>
            <p:cNvSpPr/>
            <p:nvPr/>
          </p:nvSpPr>
          <p:spPr bwMode="ltGray">
            <a:xfrm>
              <a:off x="252233" y="9596913"/>
              <a:ext cx="5602695" cy="529906"/>
            </a:xfrm>
            <a:prstGeom prst="rect">
              <a:avLst/>
            </a:prstGeom>
            <a:solidFill>
              <a:schemeClr val="tx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823373" y="9596913"/>
              <a:ext cx="461344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4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FAX</a:t>
              </a:r>
              <a:r>
                <a:rPr lang="en-US" altLang="ja-JP" sz="28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.</a:t>
              </a:r>
              <a:r>
                <a:rPr lang="ja-JP" altLang="en-US" sz="28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</a:t>
              </a:r>
              <a:r>
                <a:rPr lang="en-US" altLang="ja-JP" sz="3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06-6262-0502</a:t>
              </a:r>
              <a:endPara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180230" y="10129861"/>
              <a:ext cx="563755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Clr>
                  <a:srgbClr val="FC92A1"/>
                </a:buClr>
              </a:pPr>
              <a:r>
                <a:rPr lang="ja-JP" altLang="en-US" sz="1000" dirty="0">
                  <a:solidFill>
                    <a:schemeClr val="tx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*ご記入いただいたお客さまの情報については、セミナー等当社が有益と思われる情報などの</a:t>
              </a:r>
              <a:br>
                <a:rPr lang="en-US" altLang="ja-JP" sz="1000" dirty="0">
                  <a:solidFill>
                    <a:schemeClr val="tx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</a:br>
              <a:r>
                <a:rPr lang="ja-JP" altLang="en-US" sz="1000" dirty="0">
                  <a:solidFill>
                    <a:schemeClr val="tx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 ご案内のために利用させていただくことがありますが、それ以外に使用することはありません。</a:t>
              </a:r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167079" y="7953504"/>
              <a:ext cx="396249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ct val="200000"/>
                </a:lnSpc>
                <a:buFont typeface="Wingdings" panose="05000000000000000000" pitchFamily="2" charset="2"/>
                <a:buChar char="u"/>
              </a:pPr>
              <a:r>
                <a:rPr lang="ja-JP" altLang="en-US" sz="1600" b="1" dirty="0">
                  <a:solidFill>
                    <a:schemeClr val="tx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お名前：　　　　　　　（　　名）</a:t>
              </a:r>
              <a:endParaRPr lang="en-US" altLang="ja-JP" sz="16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285750" indent="-285750">
                <a:lnSpc>
                  <a:spcPct val="200000"/>
                </a:lnSpc>
                <a:buFont typeface="Wingdings" panose="05000000000000000000" pitchFamily="2" charset="2"/>
                <a:buChar char="u"/>
              </a:pPr>
              <a:r>
                <a:rPr lang="ja-JP" altLang="en-US" sz="1600" b="1" dirty="0">
                  <a:solidFill>
                    <a:schemeClr val="tx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ご連絡先</a:t>
              </a:r>
              <a:r>
                <a:rPr kumimoji="1" lang="ja-JP" altLang="en-US" sz="1600" b="1" dirty="0">
                  <a:solidFill>
                    <a:schemeClr val="tx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：</a:t>
              </a:r>
              <a:endParaRPr kumimoji="1" lang="en-US" altLang="ja-JP" sz="16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285750" indent="-285750">
                <a:lnSpc>
                  <a:spcPct val="200000"/>
                </a:lnSpc>
                <a:buFont typeface="Wingdings" panose="05000000000000000000" pitchFamily="2" charset="2"/>
                <a:buChar char="u"/>
              </a:pPr>
              <a:r>
                <a:rPr lang="ja-JP" altLang="en-US" sz="1600" b="1" dirty="0">
                  <a:solidFill>
                    <a:schemeClr val="tx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弊社担当者名：</a:t>
              </a:r>
              <a:endParaRPr kumimoji="1" lang="ja-JP" altLang="en-US" sz="16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cxnSp>
          <p:nvCxnSpPr>
            <p:cNvPr id="67" name="直線コネクタ 66"/>
            <p:cNvCxnSpPr/>
            <p:nvPr/>
          </p:nvCxnSpPr>
          <p:spPr>
            <a:xfrm>
              <a:off x="459703" y="8491526"/>
              <a:ext cx="6598102" cy="0"/>
            </a:xfrm>
            <a:prstGeom prst="line">
              <a:avLst/>
            </a:prstGeom>
            <a:ln w="19050">
              <a:solidFill>
                <a:srgbClr val="FC92A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/>
            <p:nvPr/>
          </p:nvCxnSpPr>
          <p:spPr>
            <a:xfrm>
              <a:off x="459703" y="9014829"/>
              <a:ext cx="6561288" cy="0"/>
            </a:xfrm>
            <a:prstGeom prst="line">
              <a:avLst/>
            </a:prstGeom>
            <a:ln w="19050">
              <a:solidFill>
                <a:srgbClr val="FC92A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テキスト ボックス 69"/>
            <p:cNvSpPr txBox="1"/>
            <p:nvPr/>
          </p:nvSpPr>
          <p:spPr>
            <a:xfrm>
              <a:off x="3852639" y="7953504"/>
              <a:ext cx="228974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200000"/>
                </a:lnSpc>
              </a:pPr>
              <a:endParaRPr lang="en-US" altLang="ja-JP" sz="16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ct val="200000"/>
                </a:lnSpc>
              </a:pPr>
              <a:r>
                <a:rPr kumimoji="1" lang="ja-JP" altLang="en-US" sz="1600" b="1" dirty="0">
                  <a:solidFill>
                    <a:schemeClr val="tx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御芳名２：</a:t>
              </a:r>
              <a:endParaRPr kumimoji="1" lang="en-US" altLang="ja-JP" sz="16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ct val="200000"/>
                </a:lnSpc>
              </a:pPr>
              <a:endParaRPr kumimoji="1" lang="ja-JP" altLang="en-US" sz="16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6152793" y="9577570"/>
              <a:ext cx="1222112" cy="91559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C92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6350308" y="9621594"/>
              <a:ext cx="74892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100" b="1" dirty="0">
                  <a:solidFill>
                    <a:schemeClr val="tx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問合せ先</a:t>
              </a: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6123684" y="9800245"/>
              <a:ext cx="125122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Clr>
                  <a:srgbClr val="FC92A1"/>
                </a:buClr>
              </a:pPr>
              <a:r>
                <a:rPr kumimoji="1" lang="en-US" altLang="ja-JP" sz="1000" b="1" dirty="0">
                  <a:solidFill>
                    <a:schemeClr val="tx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0800-111-5667</a:t>
              </a:r>
              <a:endParaRPr kumimoji="1" lang="ja-JP" altLang="en-US" sz="1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pic>
          <p:nvPicPr>
            <p:cNvPr id="79" name="図 7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99375" y="9975198"/>
              <a:ext cx="499838" cy="499838"/>
            </a:xfrm>
            <a:prstGeom prst="rect">
              <a:avLst/>
            </a:prstGeom>
          </p:spPr>
        </p:pic>
        <p:sp>
          <p:nvSpPr>
            <p:cNvPr id="80" name="テキスト ボックス 79"/>
            <p:cNvSpPr txBox="1"/>
            <p:nvPr/>
          </p:nvSpPr>
          <p:spPr>
            <a:xfrm>
              <a:off x="6773733" y="10469741"/>
              <a:ext cx="704039" cy="24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>
                  <a:latin typeface="Century" panose="02040604050505020304" pitchFamily="18" charset="0"/>
                </a:rPr>
                <a:t>FB-00080</a:t>
              </a:r>
            </a:p>
          </p:txBody>
        </p:sp>
      </p:grpSp>
      <p:pic>
        <p:nvPicPr>
          <p:cNvPr id="81" name="図 8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734" y="159592"/>
            <a:ext cx="1080246" cy="547572"/>
          </a:xfrm>
          <a:prstGeom prst="rect">
            <a:avLst/>
          </a:prstGeom>
        </p:spPr>
      </p:pic>
      <p:sp>
        <p:nvSpPr>
          <p:cNvPr id="71" name="フローチャート: 処理 70"/>
          <p:cNvSpPr/>
          <p:nvPr/>
        </p:nvSpPr>
        <p:spPr>
          <a:xfrm>
            <a:off x="3864147" y="8173554"/>
            <a:ext cx="3422267" cy="1197415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弊社の保険</a:t>
            </a:r>
            <a:r>
              <a:rPr kumimoji="1" lang="ja-JP" altLang="en-US" sz="14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契約者さま</a:t>
            </a:r>
            <a:r>
              <a:rPr lang="ja-JP" altLang="en-US" sz="14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向けセミナーとしておりますが、ご契約者さまのお連れ合いの方や、相続にご関心のある方も、ぜひご参加ください。</a:t>
            </a:r>
            <a:endParaRPr lang="en-US" altLang="ja-JP" sz="14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414" y="5268259"/>
            <a:ext cx="3168771" cy="2344082"/>
          </a:xfrm>
          <a:prstGeom prst="rect">
            <a:avLst/>
          </a:prstGeom>
        </p:spPr>
      </p:pic>
      <p:sp>
        <p:nvSpPr>
          <p:cNvPr id="4" name="円/楕円 3"/>
          <p:cNvSpPr/>
          <p:nvPr/>
        </p:nvSpPr>
        <p:spPr>
          <a:xfrm>
            <a:off x="5130585" y="5922764"/>
            <a:ext cx="968366" cy="864096"/>
          </a:xfrm>
          <a:prstGeom prst="ellipse">
            <a:avLst/>
          </a:prstGeom>
          <a:noFill/>
          <a:ln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831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</TotalTime>
  <Words>513</Words>
  <Application>Microsoft Office PowerPoint</Application>
  <PresentationFormat>ユーザー設定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Arial</vt:lpstr>
      <vt:lpstr>Calibri</vt:lpstr>
      <vt:lpstr>Century</vt:lpstr>
      <vt:lpstr>Wingdings</vt:lpstr>
      <vt:lpstr>Office ​​テーマ</vt:lpstr>
      <vt:lpstr>PowerPoint プレゼンテーション</vt:lpstr>
    </vt:vector>
  </TitlesOfParts>
  <Company>AXA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kiriko akita 秋田　桐子</dc:creator>
  <cp:lastModifiedBy>FPS-012</cp:lastModifiedBy>
  <cp:revision>232</cp:revision>
  <cp:lastPrinted>2019-06-08T05:01:29Z</cp:lastPrinted>
  <dcterms:created xsi:type="dcterms:W3CDTF">2014-07-15T04:12:58Z</dcterms:created>
  <dcterms:modified xsi:type="dcterms:W3CDTF">2020-03-02T01:42:08Z</dcterms:modified>
</cp:coreProperties>
</file>